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7" r:id="rId35"/>
    <p:sldId id="291" r:id="rId36"/>
    <p:sldId id="298" r:id="rId37"/>
    <p:sldId id="292" r:id="rId38"/>
    <p:sldId id="293" r:id="rId39"/>
    <p:sldId id="294" r:id="rId40"/>
    <p:sldId id="295" r:id="rId41"/>
    <p:sldId id="299" r:id="rId42"/>
    <p:sldId id="300" r:id="rId43"/>
    <p:sldId id="296" r:id="rId44"/>
  </p:sldIdLst>
  <p:sldSz cx="18288000" cy="10287000"/>
  <p:notesSz cx="6858000" cy="9144000"/>
  <p:embeddedFontLs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Bold" panose="02000000000000000000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117B0-4F62-452B-AB27-9DDF2BE94B17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7AA9F-CE2E-496F-B8E1-CA74D6F1C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5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7AA9F-CE2E-496F-B8E1-CA74D6F1C4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8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07865" y="302221"/>
            <a:ext cx="9378039" cy="9682557"/>
            <a:chOff x="0" y="0"/>
            <a:chExt cx="2469936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9936" cy="2550139"/>
            </a:xfrm>
            <a:custGeom>
              <a:avLst/>
              <a:gdLst/>
              <a:ahLst/>
              <a:cxnLst/>
              <a:rect l="l" t="t" r="r" b="b"/>
              <a:pathLst>
                <a:path w="2469936" h="2550139">
                  <a:moveTo>
                    <a:pt x="0" y="0"/>
                  </a:moveTo>
                  <a:lnTo>
                    <a:pt x="2469936" y="0"/>
                  </a:lnTo>
                  <a:lnTo>
                    <a:pt x="2469936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69936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32780" y="2272041"/>
            <a:ext cx="6928209" cy="5773507"/>
          </a:xfrm>
          <a:custGeom>
            <a:avLst/>
            <a:gdLst/>
            <a:ahLst/>
            <a:cxnLst/>
            <a:rect l="l" t="t" r="r" b="b"/>
            <a:pathLst>
              <a:path w="6928209" h="5773507">
                <a:moveTo>
                  <a:pt x="0" y="0"/>
                </a:moveTo>
                <a:lnTo>
                  <a:pt x="6928209" y="0"/>
                </a:lnTo>
                <a:lnTo>
                  <a:pt x="6928209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24798" y="683895"/>
            <a:ext cx="1269004" cy="1052613"/>
          </a:xfrm>
          <a:custGeom>
            <a:avLst/>
            <a:gdLst/>
            <a:ahLst/>
            <a:cxnLst/>
            <a:rect l="l" t="t" r="r" b="b"/>
            <a:pathLst>
              <a:path w="1269004" h="1052613">
                <a:moveTo>
                  <a:pt x="0" y="0"/>
                </a:moveTo>
                <a:lnTo>
                  <a:pt x="1269004" y="0"/>
                </a:lnTo>
                <a:lnTo>
                  <a:pt x="1269004" y="1052613"/>
                </a:lnTo>
                <a:lnTo>
                  <a:pt x="0" y="1052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2662" y="463475"/>
            <a:ext cx="1434286" cy="1434286"/>
          </a:xfrm>
          <a:custGeom>
            <a:avLst/>
            <a:gdLst/>
            <a:ahLst/>
            <a:cxnLst/>
            <a:rect l="l" t="t" r="r" b="b"/>
            <a:pathLst>
              <a:path w="1434286" h="1434286">
                <a:moveTo>
                  <a:pt x="0" y="0"/>
                </a:moveTo>
                <a:lnTo>
                  <a:pt x="1434287" y="0"/>
                </a:lnTo>
                <a:lnTo>
                  <a:pt x="1434287" y="1434286"/>
                </a:lnTo>
                <a:lnTo>
                  <a:pt x="0" y="1434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5599" y="292989"/>
            <a:ext cx="8363076" cy="16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43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Deception Detection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36270"/>
            <a:ext cx="623608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56669"/>
                </a:solidFill>
                <a:latin typeface="Roboto"/>
              </a:rPr>
              <a:t>Ain Shams University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56669"/>
                </a:solidFill>
                <a:latin typeface="Roboto"/>
              </a:rPr>
              <a:t>Faculty of Computers and Information Sciences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599" y="2648775"/>
            <a:ext cx="498464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56669"/>
                </a:solidFill>
                <a:latin typeface="Roboto Bold"/>
              </a:rPr>
              <a:t>Team members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599" y="6780585"/>
            <a:ext cx="360599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56669"/>
                </a:solidFill>
                <a:latin typeface="Roboto Bold"/>
              </a:rPr>
              <a:t>Department: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56669"/>
                </a:solidFill>
                <a:latin typeface="Roboto"/>
              </a:rPr>
              <a:t>Computer Science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52361" y="6780585"/>
            <a:ext cx="3101959" cy="2091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156669"/>
                </a:solidFill>
                <a:latin typeface="Roboto Bold"/>
              </a:rPr>
              <a:t>Supervisors: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156669"/>
                </a:solidFill>
                <a:latin typeface="Roboto"/>
              </a:rPr>
              <a:t>Dr. Salsabil Amin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156669"/>
                </a:solidFill>
                <a:latin typeface="Roboto"/>
              </a:rPr>
              <a:t>TA. Zeina Rayan</a:t>
            </a:r>
          </a:p>
          <a:p>
            <a:pPr algn="l">
              <a:lnSpc>
                <a:spcPts val="4307"/>
              </a:lnSpc>
              <a:spcBef>
                <a:spcPct val="0"/>
              </a:spcBef>
            </a:pPr>
            <a:endParaRPr lang="en-US" sz="2799" dirty="0">
              <a:solidFill>
                <a:srgbClr val="156669"/>
              </a:solidFill>
              <a:latin typeface="Robo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5599" y="3420378"/>
            <a:ext cx="3152450" cy="545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Doaa Yehia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Medhat Essam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Mena Ashraf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Mohamed Moawad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Reem Ayman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Rodayna Mohamed 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156669"/>
              </a:solidFill>
              <a:latin typeface="Roboto"/>
            </a:endParaRP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156669"/>
              </a:solidFill>
              <a:latin typeface="Roboto"/>
            </a:endParaR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156669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974" y="4424863"/>
            <a:ext cx="8852052" cy="4547955"/>
          </a:xfrm>
          <a:custGeom>
            <a:avLst/>
            <a:gdLst/>
            <a:ahLst/>
            <a:cxnLst/>
            <a:rect l="l" t="t" r="r" b="b"/>
            <a:pathLst>
              <a:path w="8852052" h="4547955">
                <a:moveTo>
                  <a:pt x="0" y="0"/>
                </a:moveTo>
                <a:lnTo>
                  <a:pt x="8852052" y="0"/>
                </a:lnTo>
                <a:lnTo>
                  <a:pt x="8852052" y="4547954"/>
                </a:lnTo>
                <a:lnTo>
                  <a:pt x="0" y="4547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18125" y="3184667"/>
            <a:ext cx="6073633" cy="6073633"/>
          </a:xfrm>
          <a:custGeom>
            <a:avLst/>
            <a:gdLst/>
            <a:ahLst/>
            <a:cxnLst/>
            <a:rect l="l" t="t" r="r" b="b"/>
            <a:pathLst>
              <a:path w="6073633" h="6073633">
                <a:moveTo>
                  <a:pt x="0" y="0"/>
                </a:moveTo>
                <a:lnTo>
                  <a:pt x="6073633" y="0"/>
                </a:lnTo>
                <a:lnTo>
                  <a:pt x="6073633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0974" y="899544"/>
            <a:ext cx="8208226" cy="110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dirty="0">
                <a:solidFill>
                  <a:srgbClr val="156669"/>
                </a:solidFill>
                <a:latin typeface="Roboto Bold"/>
              </a:rPr>
              <a:t>1. Video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0974" y="2280514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Various Neural Networks were used to identify deception through visual cues across video frames.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203" y="4130240"/>
            <a:ext cx="6580106" cy="5144721"/>
          </a:xfrm>
          <a:custGeom>
            <a:avLst/>
            <a:gdLst/>
            <a:ahLst/>
            <a:cxnLst/>
            <a:rect l="l" t="t" r="r" b="b"/>
            <a:pathLst>
              <a:path w="6580106" h="5144721">
                <a:moveTo>
                  <a:pt x="0" y="0"/>
                </a:moveTo>
                <a:lnTo>
                  <a:pt x="6580106" y="0"/>
                </a:lnTo>
                <a:lnTo>
                  <a:pt x="6580106" y="5144721"/>
                </a:lnTo>
                <a:lnTo>
                  <a:pt x="0" y="5144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4163563"/>
            <a:ext cx="7841633" cy="5111399"/>
          </a:xfrm>
          <a:custGeom>
            <a:avLst/>
            <a:gdLst/>
            <a:ahLst/>
            <a:cxnLst/>
            <a:rect l="l" t="t" r="r" b="b"/>
            <a:pathLst>
              <a:path w="7841633" h="5111399">
                <a:moveTo>
                  <a:pt x="0" y="0"/>
                </a:moveTo>
                <a:lnTo>
                  <a:pt x="7841633" y="0"/>
                </a:lnTo>
                <a:lnTo>
                  <a:pt x="7841633" y="5111398"/>
                </a:lnTo>
                <a:lnTo>
                  <a:pt x="0" y="511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2. Expressions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8959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Micro expressions are brief, involuntary facial expressions that can reveal deception.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203" y="5295798"/>
            <a:ext cx="7628346" cy="3962502"/>
          </a:xfrm>
          <a:custGeom>
            <a:avLst/>
            <a:gdLst/>
            <a:ahLst/>
            <a:cxnLst/>
            <a:rect l="l" t="t" r="r" b="b"/>
            <a:pathLst>
              <a:path w="7628346" h="3962502">
                <a:moveTo>
                  <a:pt x="0" y="0"/>
                </a:moveTo>
                <a:lnTo>
                  <a:pt x="7628346" y="0"/>
                </a:lnTo>
                <a:lnTo>
                  <a:pt x="7628346" y="3962502"/>
                </a:lnTo>
                <a:lnTo>
                  <a:pt x="0" y="396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64068" y="4024230"/>
            <a:ext cx="7327698" cy="5234070"/>
          </a:xfrm>
          <a:custGeom>
            <a:avLst/>
            <a:gdLst/>
            <a:ahLst/>
            <a:cxnLst/>
            <a:rect l="l" t="t" r="r" b="b"/>
            <a:pathLst>
              <a:path w="7327698" h="5234070">
                <a:moveTo>
                  <a:pt x="0" y="0"/>
                </a:moveTo>
                <a:lnTo>
                  <a:pt x="7327698" y="0"/>
                </a:lnTo>
                <a:lnTo>
                  <a:pt x="7327698" y="5234070"/>
                </a:lnTo>
                <a:lnTo>
                  <a:pt x="0" y="52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2. Expressions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54049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Machine learning classifiers such as XGBoost and Random Forests were employed to analyze these subtle cues to detect deception.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67144" y="4368911"/>
            <a:ext cx="7720088" cy="4889389"/>
          </a:xfrm>
          <a:custGeom>
            <a:avLst/>
            <a:gdLst/>
            <a:ahLst/>
            <a:cxnLst/>
            <a:rect l="l" t="t" r="r" b="b"/>
            <a:pathLst>
              <a:path w="7720088" h="4889389">
                <a:moveTo>
                  <a:pt x="0" y="0"/>
                </a:moveTo>
                <a:lnTo>
                  <a:pt x="7720088" y="0"/>
                </a:lnTo>
                <a:lnTo>
                  <a:pt x="7720088" y="4889389"/>
                </a:lnTo>
                <a:lnTo>
                  <a:pt x="0" y="488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8203" y="4368911"/>
            <a:ext cx="7683868" cy="5028977"/>
          </a:xfrm>
          <a:custGeom>
            <a:avLst/>
            <a:gdLst/>
            <a:ahLst/>
            <a:cxnLst/>
            <a:rect l="l" t="t" r="r" b="b"/>
            <a:pathLst>
              <a:path w="7683868" h="5028977">
                <a:moveTo>
                  <a:pt x="0" y="0"/>
                </a:moveTo>
                <a:lnTo>
                  <a:pt x="7683869" y="0"/>
                </a:lnTo>
                <a:lnTo>
                  <a:pt x="7683869" y="5028977"/>
                </a:lnTo>
                <a:lnTo>
                  <a:pt x="0" y="502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3. Text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Linguistic cues such as word choice, syntax variation, and repetition can indicate deception in text.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9204" y="4870726"/>
            <a:ext cx="6708611" cy="4387574"/>
          </a:xfrm>
          <a:custGeom>
            <a:avLst/>
            <a:gdLst/>
            <a:ahLst/>
            <a:cxnLst/>
            <a:rect l="l" t="t" r="r" b="b"/>
            <a:pathLst>
              <a:path w="6708611" h="4387574">
                <a:moveTo>
                  <a:pt x="0" y="0"/>
                </a:moveTo>
                <a:lnTo>
                  <a:pt x="6708612" y="0"/>
                </a:lnTo>
                <a:lnTo>
                  <a:pt x="6708612" y="4387574"/>
                </a:lnTo>
                <a:lnTo>
                  <a:pt x="0" y="4387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1928" y="4452972"/>
            <a:ext cx="5366180" cy="5223082"/>
          </a:xfrm>
          <a:custGeom>
            <a:avLst/>
            <a:gdLst/>
            <a:ahLst/>
            <a:cxnLst/>
            <a:rect l="l" t="t" r="r" b="b"/>
            <a:pathLst>
              <a:path w="5366180" h="5223082">
                <a:moveTo>
                  <a:pt x="0" y="0"/>
                </a:moveTo>
                <a:lnTo>
                  <a:pt x="5366180" y="0"/>
                </a:lnTo>
                <a:lnTo>
                  <a:pt x="5366180" y="5223082"/>
                </a:lnTo>
                <a:lnTo>
                  <a:pt x="0" y="522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3. Text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2" y="2249566"/>
            <a:ext cx="16430597" cy="1384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 used simple classifiers such as SVMs, and ANNs to detect deceptive patterns in natural language.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607447"/>
            <a:ext cx="6976280" cy="4650853"/>
          </a:xfrm>
          <a:custGeom>
            <a:avLst/>
            <a:gdLst/>
            <a:ahLst/>
            <a:cxnLst/>
            <a:rect l="l" t="t" r="r" b="b"/>
            <a:pathLst>
              <a:path w="6976280" h="4650853">
                <a:moveTo>
                  <a:pt x="0" y="0"/>
                </a:moveTo>
                <a:lnTo>
                  <a:pt x="6976280" y="0"/>
                </a:lnTo>
                <a:lnTo>
                  <a:pt x="6976280" y="4650853"/>
                </a:lnTo>
                <a:lnTo>
                  <a:pt x="0" y="465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57561" y="4607447"/>
            <a:ext cx="6976280" cy="4650853"/>
          </a:xfrm>
          <a:custGeom>
            <a:avLst/>
            <a:gdLst/>
            <a:ahLst/>
            <a:cxnLst/>
            <a:rect l="l" t="t" r="r" b="b"/>
            <a:pathLst>
              <a:path w="6976280" h="4650853">
                <a:moveTo>
                  <a:pt x="0" y="0"/>
                </a:moveTo>
                <a:lnTo>
                  <a:pt x="6976280" y="0"/>
                </a:lnTo>
                <a:lnTo>
                  <a:pt x="6976280" y="4650853"/>
                </a:lnTo>
                <a:lnTo>
                  <a:pt x="0" y="465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4. Audio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Detecting deception through audio involves analyzing vocal cues like pitch, tone, pauses and hesitations.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728" y="4820872"/>
            <a:ext cx="12407283" cy="4437428"/>
          </a:xfrm>
          <a:custGeom>
            <a:avLst/>
            <a:gdLst/>
            <a:ahLst/>
            <a:cxnLst/>
            <a:rect l="l" t="t" r="r" b="b"/>
            <a:pathLst>
              <a:path w="12407283" h="4437428">
                <a:moveTo>
                  <a:pt x="0" y="0"/>
                </a:moveTo>
                <a:lnTo>
                  <a:pt x="12407284" y="0"/>
                </a:lnTo>
                <a:lnTo>
                  <a:pt x="12407284" y="4437428"/>
                </a:lnTo>
                <a:lnTo>
                  <a:pt x="0" y="443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4. Audio Modality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RNNs excel in recognizing patterns and inconsistencies indicative of deception in audio signals.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728" y="4343063"/>
            <a:ext cx="15419665" cy="5088216"/>
          </a:xfrm>
          <a:custGeom>
            <a:avLst/>
            <a:gdLst/>
            <a:ahLst/>
            <a:cxnLst/>
            <a:rect l="l" t="t" r="r" b="b"/>
            <a:pathLst>
              <a:path w="15419665" h="5088216">
                <a:moveTo>
                  <a:pt x="0" y="0"/>
                </a:moveTo>
                <a:lnTo>
                  <a:pt x="15419665" y="0"/>
                </a:lnTo>
                <a:lnTo>
                  <a:pt x="15419665" y="5088215"/>
                </a:lnTo>
                <a:lnTo>
                  <a:pt x="0" y="508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5. Multimodal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7728" y="2316583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Integrating data from multiple sources such as audio, video, and text can create a richer data representation for deception detection.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21113" y="3989518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1271" y="3957716"/>
            <a:ext cx="6023436" cy="5814212"/>
          </a:xfrm>
          <a:custGeom>
            <a:avLst/>
            <a:gdLst/>
            <a:ahLst/>
            <a:cxnLst/>
            <a:rect l="l" t="t" r="r" b="b"/>
            <a:pathLst>
              <a:path w="6023436" h="5814212">
                <a:moveTo>
                  <a:pt x="0" y="0"/>
                </a:moveTo>
                <a:lnTo>
                  <a:pt x="6023436" y="0"/>
                </a:lnTo>
                <a:lnTo>
                  <a:pt x="6023436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867" y="895350"/>
            <a:ext cx="1012643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6. Web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867" y="2082024"/>
            <a:ext cx="16148730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The backend is powered by Django, offering a simple API for model integration. The frontend uses React for a straightforward and intuitive user interface.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5318" y="4524692"/>
            <a:ext cx="11314258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Roboto Bold"/>
              </a:rPr>
              <a:t>Description of Datasets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91302" y="1839015"/>
            <a:ext cx="7944572" cy="7245630"/>
            <a:chOff x="0" y="0"/>
            <a:chExt cx="6962546" cy="6350000"/>
          </a:xfrm>
        </p:grpSpPr>
        <p:sp>
          <p:nvSpPr>
            <p:cNvPr id="4" name="Freeform 4"/>
            <p:cNvSpPr/>
            <p:nvPr/>
          </p:nvSpPr>
          <p:spPr>
            <a:xfrm>
              <a:off x="-6883" y="-1308"/>
              <a:ext cx="6984085" cy="6352794"/>
            </a:xfrm>
            <a:custGeom>
              <a:avLst/>
              <a:gdLst/>
              <a:ahLst/>
              <a:cxnLst/>
              <a:rect l="l" t="t" r="r" b="b"/>
              <a:pathLst>
                <a:path w="6984085" h="6352794">
                  <a:moveTo>
                    <a:pt x="5584063" y="4382198"/>
                  </a:moveTo>
                  <a:cubicBezTo>
                    <a:pt x="5976302" y="4290060"/>
                    <a:pt x="6424028" y="4283430"/>
                    <a:pt x="6711556" y="4001173"/>
                  </a:cubicBezTo>
                  <a:cubicBezTo>
                    <a:pt x="6906793" y="3809517"/>
                    <a:pt x="6984085" y="3520630"/>
                    <a:pt x="6967181" y="3247580"/>
                  </a:cubicBezTo>
                  <a:cubicBezTo>
                    <a:pt x="6950265" y="2974518"/>
                    <a:pt x="6848906" y="2713698"/>
                    <a:pt x="6729463" y="2467559"/>
                  </a:cubicBezTo>
                  <a:cubicBezTo>
                    <a:pt x="6472961" y="1938960"/>
                    <a:pt x="6126797" y="1454010"/>
                    <a:pt x="5710212" y="1039685"/>
                  </a:cubicBezTo>
                  <a:cubicBezTo>
                    <a:pt x="5664340" y="994067"/>
                    <a:pt x="5616283" y="948372"/>
                    <a:pt x="5557024" y="922414"/>
                  </a:cubicBezTo>
                  <a:cubicBezTo>
                    <a:pt x="5445950" y="873760"/>
                    <a:pt x="5312994" y="904087"/>
                    <a:pt x="5211229" y="970026"/>
                  </a:cubicBezTo>
                  <a:cubicBezTo>
                    <a:pt x="5109464" y="1035964"/>
                    <a:pt x="5014861" y="1136472"/>
                    <a:pt x="4939881" y="1231760"/>
                  </a:cubicBezTo>
                  <a:cubicBezTo>
                    <a:pt x="4855718" y="951255"/>
                    <a:pt x="4714964" y="687857"/>
                    <a:pt x="4528553" y="462000"/>
                  </a:cubicBezTo>
                  <a:cubicBezTo>
                    <a:pt x="4405732" y="313195"/>
                    <a:pt x="4259885" y="178333"/>
                    <a:pt x="4083532" y="100063"/>
                  </a:cubicBezTo>
                  <a:cubicBezTo>
                    <a:pt x="3869626" y="5131"/>
                    <a:pt x="3628021" y="0"/>
                    <a:pt x="3394011" y="1498"/>
                  </a:cubicBezTo>
                  <a:cubicBezTo>
                    <a:pt x="3174251" y="2908"/>
                    <a:pt x="2951962" y="9144"/>
                    <a:pt x="2739898" y="66840"/>
                  </a:cubicBezTo>
                  <a:cubicBezTo>
                    <a:pt x="2448204" y="146215"/>
                    <a:pt x="2191842" y="318249"/>
                    <a:pt x="1941372" y="487527"/>
                  </a:cubicBezTo>
                  <a:cubicBezTo>
                    <a:pt x="1886089" y="524891"/>
                    <a:pt x="1828914" y="564261"/>
                    <a:pt x="1795780" y="622173"/>
                  </a:cubicBezTo>
                  <a:cubicBezTo>
                    <a:pt x="1758378" y="687552"/>
                    <a:pt x="1757108" y="766750"/>
                    <a:pt x="1757502" y="842073"/>
                  </a:cubicBezTo>
                  <a:cubicBezTo>
                    <a:pt x="1759534" y="1233957"/>
                    <a:pt x="1780057" y="1625740"/>
                    <a:pt x="1818983" y="2015693"/>
                  </a:cubicBezTo>
                  <a:cubicBezTo>
                    <a:pt x="1449006" y="1947278"/>
                    <a:pt x="1014336" y="1957108"/>
                    <a:pt x="640639" y="2000758"/>
                  </a:cubicBezTo>
                  <a:cubicBezTo>
                    <a:pt x="609435" y="2004403"/>
                    <a:pt x="576567" y="2009127"/>
                    <a:pt x="551916" y="2028596"/>
                  </a:cubicBezTo>
                  <a:cubicBezTo>
                    <a:pt x="511403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3" y="3576498"/>
                  </a:cubicBezTo>
                  <a:cubicBezTo>
                    <a:pt x="41643" y="3757397"/>
                    <a:pt x="26746" y="3942804"/>
                    <a:pt x="11950" y="4127513"/>
                  </a:cubicBezTo>
                  <a:cubicBezTo>
                    <a:pt x="5753" y="4204868"/>
                    <a:pt x="0" y="4285412"/>
                    <a:pt x="28587" y="4357548"/>
                  </a:cubicBezTo>
                  <a:cubicBezTo>
                    <a:pt x="54622" y="4423270"/>
                    <a:pt x="106756" y="4475226"/>
                    <a:pt x="162382" y="4518863"/>
                  </a:cubicBezTo>
                  <a:cubicBezTo>
                    <a:pt x="388290" y="4696054"/>
                    <a:pt x="682015" y="4761395"/>
                    <a:pt x="967816" y="4788763"/>
                  </a:cubicBezTo>
                  <a:cubicBezTo>
                    <a:pt x="1253617" y="4816132"/>
                    <a:pt x="1543583" y="4810836"/>
                    <a:pt x="1824634" y="4869510"/>
                  </a:cubicBezTo>
                  <a:cubicBezTo>
                    <a:pt x="1839506" y="5155336"/>
                    <a:pt x="1957806" y="5441086"/>
                    <a:pt x="2016290" y="5721248"/>
                  </a:cubicBezTo>
                  <a:cubicBezTo>
                    <a:pt x="2034286" y="5807469"/>
                    <a:pt x="2055012" y="5894984"/>
                    <a:pt x="2100948" y="5970130"/>
                  </a:cubicBezTo>
                  <a:cubicBezTo>
                    <a:pt x="2182761" y="6103963"/>
                    <a:pt x="2332812" y="6180125"/>
                    <a:pt x="2481605" y="6229769"/>
                  </a:cubicBezTo>
                  <a:cubicBezTo>
                    <a:pt x="2850337" y="6352794"/>
                    <a:pt x="3247187" y="6352515"/>
                    <a:pt x="3635896" y="6350991"/>
                  </a:cubicBezTo>
                  <a:cubicBezTo>
                    <a:pt x="4094620" y="6349200"/>
                    <a:pt x="4553343" y="6347397"/>
                    <a:pt x="5012067" y="6345606"/>
                  </a:cubicBezTo>
                  <a:cubicBezTo>
                    <a:pt x="5053482" y="6345441"/>
                    <a:pt x="5097666" y="6344475"/>
                    <a:pt x="5131943" y="6321234"/>
                  </a:cubicBezTo>
                  <a:cubicBezTo>
                    <a:pt x="5169979" y="6295453"/>
                    <a:pt x="5186680" y="6248629"/>
                    <a:pt x="5200802" y="6204890"/>
                  </a:cubicBezTo>
                  <a:cubicBezTo>
                    <a:pt x="5394820" y="5603811"/>
                    <a:pt x="5494134" y="5007407"/>
                    <a:pt x="5584063" y="4382198"/>
                  </a:cubicBezTo>
                  <a:close/>
                </a:path>
              </a:pathLst>
            </a:custGeom>
            <a:blipFill>
              <a:blip r:embed="rId2"/>
              <a:stretch>
                <a:fillRect l="-33087" r="-3308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1178" y="2121028"/>
            <a:ext cx="7967222" cy="6995470"/>
          </a:xfrm>
          <a:custGeom>
            <a:avLst/>
            <a:gdLst/>
            <a:ahLst/>
            <a:cxnLst/>
            <a:rect l="l" t="t" r="r" b="b"/>
            <a:pathLst>
              <a:path w="7967222" h="6995470">
                <a:moveTo>
                  <a:pt x="0" y="0"/>
                </a:moveTo>
                <a:lnTo>
                  <a:pt x="7967223" y="0"/>
                </a:lnTo>
                <a:lnTo>
                  <a:pt x="7967223" y="6995471"/>
                </a:lnTo>
                <a:lnTo>
                  <a:pt x="0" y="699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04" r="-15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0333" y="647700"/>
            <a:ext cx="8554947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6092" y="2171998"/>
            <a:ext cx="9177508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Introduction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Problem Definition &amp; Motivation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Objective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System Architecture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Phases description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Datasets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Experiments &amp; Results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Demo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Challenges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Conclusion &amp; future work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380" y="332966"/>
            <a:ext cx="9163050" cy="22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Description of datasets</a:t>
            </a:r>
          </a:p>
          <a:p>
            <a:pPr algn="l">
              <a:lnSpc>
                <a:spcPts val="8959"/>
              </a:lnSpc>
              <a:spcBef>
                <a:spcPct val="0"/>
              </a:spcBef>
            </a:pPr>
            <a:endParaRPr lang="en-US" sz="6399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6530" y="1739963"/>
            <a:ext cx="1207267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Real-life Deception Detection Dataset</a:t>
            </a:r>
            <a:r>
              <a:rPr lang="en-US" sz="4800" dirty="0">
                <a:solidFill>
                  <a:srgbClr val="2B5D80"/>
                </a:solidFill>
                <a:latin typeface="Roboto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04049"/>
            <a:ext cx="17259300" cy="562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was released in 2015.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It comprises a collection of 121 real-life courtroom trial videos of which 60 are truthful and 61 are deceptive.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is accompanied by annotations of various gestures and behaviors observed within the videos.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380" y="332966"/>
            <a:ext cx="14171252" cy="22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Description of datasets (cont.)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endParaRPr lang="en-US" sz="6399" dirty="0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19380" y="1739963"/>
            <a:ext cx="1510162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Miami University Deception Detection Database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04049"/>
            <a:ext cx="17259300" cy="63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was released in 2017.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It contains 320 videos of 80 individuals spanning different racial backgrounds and genders.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This database is accompanied by an excel codebook which includes data related to the videos and subjects in the database.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96088" y="7421653"/>
            <a:ext cx="3609886" cy="2865347"/>
          </a:xfrm>
          <a:custGeom>
            <a:avLst/>
            <a:gdLst/>
            <a:ahLst/>
            <a:cxnLst/>
            <a:rect l="l" t="t" r="r" b="b"/>
            <a:pathLst>
              <a:path w="3609886" h="2865347">
                <a:moveTo>
                  <a:pt x="0" y="0"/>
                </a:moveTo>
                <a:lnTo>
                  <a:pt x="3609886" y="0"/>
                </a:lnTo>
                <a:lnTo>
                  <a:pt x="3609886" y="2865347"/>
                </a:lnTo>
                <a:lnTo>
                  <a:pt x="0" y="2865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9380" y="255619"/>
            <a:ext cx="14189999" cy="224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71"/>
              </a:lnSpc>
            </a:pPr>
            <a:r>
              <a:rPr lang="en-US" sz="6408">
                <a:solidFill>
                  <a:srgbClr val="156669"/>
                </a:solidFill>
                <a:latin typeface="Roboto Bold"/>
              </a:rPr>
              <a:t>Dataset Choice</a:t>
            </a:r>
          </a:p>
          <a:p>
            <a:pPr algn="ctr">
              <a:lnSpc>
                <a:spcPts val="8971"/>
              </a:lnSpc>
              <a:spcBef>
                <a:spcPct val="0"/>
              </a:spcBef>
            </a:pPr>
            <a:endParaRPr lang="en-US" sz="6408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907501"/>
            <a:ext cx="17259300" cy="985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Experiments on the Miami University Dataset showed poor results of around 50-55% Accuracy, with a slight improvement in text modality at 70% but overall, it was insufficient for multimodal experimentation.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This is likely due to its data collection method which relied on planned surveys unlike Real-life Dataset which employs natural deception.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Due to these findings, we decided to shift our focus to the Real-life Dataset which is backed by more credible research.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906" y="4419790"/>
            <a:ext cx="8925882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Roboto Bold"/>
              </a:rPr>
              <a:t>Experiments &amp; Results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999111" y="1713870"/>
            <a:ext cx="9103683" cy="6859259"/>
            <a:chOff x="0" y="0"/>
            <a:chExt cx="7978380" cy="6011389"/>
          </a:xfrm>
        </p:grpSpPr>
        <p:sp>
          <p:nvSpPr>
            <p:cNvPr id="4" name="Freeform 4"/>
            <p:cNvSpPr/>
            <p:nvPr/>
          </p:nvSpPr>
          <p:spPr>
            <a:xfrm>
              <a:off x="-6883" y="-1308"/>
              <a:ext cx="7999919" cy="6014183"/>
            </a:xfrm>
            <a:custGeom>
              <a:avLst/>
              <a:gdLst/>
              <a:ahLst/>
              <a:cxnLst/>
              <a:rect l="l" t="t" r="r" b="b"/>
              <a:pathLst>
                <a:path w="7999919" h="6014183">
                  <a:moveTo>
                    <a:pt x="6397772" y="4148589"/>
                  </a:moveTo>
                  <a:cubicBezTo>
                    <a:pt x="6847239" y="4061364"/>
                    <a:pt x="7360288" y="4055088"/>
                    <a:pt x="7689766" y="3787882"/>
                  </a:cubicBezTo>
                  <a:cubicBezTo>
                    <a:pt x="7913488" y="3606446"/>
                    <a:pt x="7999919" y="3332964"/>
                    <a:pt x="7982688" y="3074474"/>
                  </a:cubicBezTo>
                  <a:cubicBezTo>
                    <a:pt x="7963304" y="2815972"/>
                    <a:pt x="7847156" y="2569061"/>
                    <a:pt x="7710286" y="2336047"/>
                  </a:cubicBezTo>
                  <a:cubicBezTo>
                    <a:pt x="7416361" y="1835635"/>
                    <a:pt x="7019691" y="1376545"/>
                    <a:pt x="6542327" y="984314"/>
                  </a:cubicBezTo>
                  <a:cubicBezTo>
                    <a:pt x="6489761" y="941128"/>
                    <a:pt x="6434693" y="897871"/>
                    <a:pt x="6366789" y="873296"/>
                  </a:cubicBezTo>
                  <a:cubicBezTo>
                    <a:pt x="6239509" y="827237"/>
                    <a:pt x="6087155" y="855947"/>
                    <a:pt x="5970542" y="918369"/>
                  </a:cubicBezTo>
                  <a:cubicBezTo>
                    <a:pt x="5853929" y="980792"/>
                    <a:pt x="5745525" y="1075940"/>
                    <a:pt x="5659604" y="1166147"/>
                  </a:cubicBezTo>
                  <a:cubicBezTo>
                    <a:pt x="5563162" y="900600"/>
                    <a:pt x="5401872" y="651247"/>
                    <a:pt x="5188264" y="437434"/>
                  </a:cubicBezTo>
                  <a:cubicBezTo>
                    <a:pt x="5047523" y="296563"/>
                    <a:pt x="4880397" y="168893"/>
                    <a:pt x="4678315" y="94797"/>
                  </a:cubicBezTo>
                  <a:cubicBezTo>
                    <a:pt x="4433200" y="4927"/>
                    <a:pt x="4156344" y="0"/>
                    <a:pt x="3888193" y="1488"/>
                  </a:cubicBezTo>
                  <a:cubicBezTo>
                    <a:pt x="3636369" y="2823"/>
                    <a:pt x="3381649" y="8726"/>
                    <a:pt x="3138644" y="63345"/>
                  </a:cubicBezTo>
                  <a:cubicBezTo>
                    <a:pt x="2804392" y="138488"/>
                    <a:pt x="2510627" y="301348"/>
                    <a:pt x="2223614" y="461600"/>
                  </a:cubicBezTo>
                  <a:cubicBezTo>
                    <a:pt x="2160265" y="496971"/>
                    <a:pt x="2094748" y="534242"/>
                    <a:pt x="2056779" y="589065"/>
                  </a:cubicBezTo>
                  <a:cubicBezTo>
                    <a:pt x="2013921" y="650959"/>
                    <a:pt x="2012466" y="725933"/>
                    <a:pt x="2012917" y="797240"/>
                  </a:cubicBezTo>
                  <a:cubicBezTo>
                    <a:pt x="2015245" y="1168227"/>
                    <a:pt x="2038763" y="1539117"/>
                    <a:pt x="2083368" y="1908277"/>
                  </a:cubicBezTo>
                  <a:cubicBezTo>
                    <a:pt x="1659412" y="1843510"/>
                    <a:pt x="1161323" y="1852816"/>
                    <a:pt x="733103" y="1894138"/>
                  </a:cubicBezTo>
                  <a:cubicBezTo>
                    <a:pt x="697347" y="1897589"/>
                    <a:pt x="659684" y="1902061"/>
                    <a:pt x="631437" y="1920492"/>
                  </a:cubicBezTo>
                  <a:cubicBezTo>
                    <a:pt x="585013" y="1950777"/>
                    <a:pt x="580239" y="2006262"/>
                    <a:pt x="576106" y="2055003"/>
                  </a:cubicBezTo>
                  <a:cubicBezTo>
                    <a:pt x="536726" y="2518445"/>
                    <a:pt x="214655" y="2932317"/>
                    <a:pt x="92745" y="3385852"/>
                  </a:cubicBezTo>
                  <a:cubicBezTo>
                    <a:pt x="46715" y="3557105"/>
                    <a:pt x="29644" y="3732625"/>
                    <a:pt x="12690" y="3907484"/>
                  </a:cubicBezTo>
                  <a:cubicBezTo>
                    <a:pt x="5753" y="3980715"/>
                    <a:pt x="0" y="4056964"/>
                    <a:pt x="31754" y="4125253"/>
                  </a:cubicBezTo>
                  <a:cubicBezTo>
                    <a:pt x="61588" y="4187471"/>
                    <a:pt x="121327" y="4236656"/>
                    <a:pt x="185069" y="4277966"/>
                  </a:cubicBezTo>
                  <a:cubicBezTo>
                    <a:pt x="443937" y="4445708"/>
                    <a:pt x="780517" y="4507565"/>
                    <a:pt x="1108016" y="4533474"/>
                  </a:cubicBezTo>
                  <a:cubicBezTo>
                    <a:pt x="1435515" y="4559383"/>
                    <a:pt x="1767787" y="4554370"/>
                    <a:pt x="2089844" y="4609915"/>
                  </a:cubicBezTo>
                  <a:cubicBezTo>
                    <a:pt x="2106885" y="4880500"/>
                    <a:pt x="2242446" y="5151012"/>
                    <a:pt x="2309462" y="5416235"/>
                  </a:cubicBezTo>
                  <a:cubicBezTo>
                    <a:pt x="2330083" y="5497857"/>
                    <a:pt x="2353834" y="5580706"/>
                    <a:pt x="2406472" y="5651845"/>
                  </a:cubicBezTo>
                  <a:cubicBezTo>
                    <a:pt x="2500222" y="5778541"/>
                    <a:pt x="2672165" y="5850642"/>
                    <a:pt x="2842667" y="5897639"/>
                  </a:cubicBezTo>
                  <a:cubicBezTo>
                    <a:pt x="3265196" y="6014182"/>
                    <a:pt x="3719946" y="6013903"/>
                    <a:pt x="4165368" y="6012396"/>
                  </a:cubicBezTo>
                  <a:cubicBezTo>
                    <a:pt x="4691020" y="6010701"/>
                    <a:pt x="5216671" y="6008994"/>
                    <a:pt x="5742323" y="6007298"/>
                  </a:cubicBezTo>
                  <a:cubicBezTo>
                    <a:pt x="5789780" y="6007142"/>
                    <a:pt x="5840410" y="6006228"/>
                    <a:pt x="5879688" y="5984227"/>
                  </a:cubicBezTo>
                  <a:cubicBezTo>
                    <a:pt x="5923274" y="5959820"/>
                    <a:pt x="5942411" y="5915493"/>
                    <a:pt x="5958594" y="5874086"/>
                  </a:cubicBezTo>
                  <a:cubicBezTo>
                    <a:pt x="6180919" y="5305060"/>
                    <a:pt x="6294722" y="4740458"/>
                    <a:pt x="6397772" y="4148589"/>
                  </a:cubicBezTo>
                  <a:close/>
                </a:path>
              </a:pathLst>
            </a:custGeom>
            <a:blipFill>
              <a:blip r:embed="rId2"/>
              <a:stretch>
                <a:fillRect l="-235" r="-23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293" y="4663530"/>
            <a:ext cx="7672621" cy="3734304"/>
          </a:xfrm>
          <a:custGeom>
            <a:avLst/>
            <a:gdLst/>
            <a:ahLst/>
            <a:cxnLst/>
            <a:rect l="l" t="t" r="r" b="b"/>
            <a:pathLst>
              <a:path w="7672621" h="3734304">
                <a:moveTo>
                  <a:pt x="0" y="0"/>
                </a:moveTo>
                <a:lnTo>
                  <a:pt x="7672621" y="0"/>
                </a:lnTo>
                <a:lnTo>
                  <a:pt x="7672621" y="3734305"/>
                </a:lnTo>
                <a:lnTo>
                  <a:pt x="0" y="373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69694" y="4006213"/>
            <a:ext cx="6617240" cy="4391621"/>
          </a:xfrm>
          <a:custGeom>
            <a:avLst/>
            <a:gdLst/>
            <a:ahLst/>
            <a:cxnLst/>
            <a:rect l="l" t="t" r="r" b="b"/>
            <a:pathLst>
              <a:path w="6617240" h="4391621">
                <a:moveTo>
                  <a:pt x="0" y="0"/>
                </a:moveTo>
                <a:lnTo>
                  <a:pt x="6617240" y="0"/>
                </a:lnTo>
                <a:lnTo>
                  <a:pt x="6617240" y="4391622"/>
                </a:lnTo>
                <a:lnTo>
                  <a:pt x="0" y="439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Video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Video frames are normalized to be of the same sequence length and resolution using OpenCV, and subject faces are cropped.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13675"/>
              </p:ext>
            </p:extLst>
          </p:nvPr>
        </p:nvGraphicFramePr>
        <p:xfrm>
          <a:off x="603293" y="2477121"/>
          <a:ext cx="15453262" cy="6781178"/>
        </p:xfrm>
        <a:graphic>
          <a:graphicData uri="http://schemas.openxmlformats.org/drawingml/2006/table">
            <a:tbl>
              <a:tblPr/>
              <a:tblGrid>
                <a:gridCol w="3802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2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2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4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Face Detector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Sample Shape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3D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Haar Cascade Frontal 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83.3%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CNN-LSTM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Haar Cascade Frontal 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70.8%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3D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MTCNN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87.5%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CNN-LSTM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MTCNN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79.1%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Video Modality Results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3513" y="3554114"/>
            <a:ext cx="7130232" cy="5704186"/>
          </a:xfrm>
          <a:custGeom>
            <a:avLst/>
            <a:gdLst/>
            <a:ahLst/>
            <a:cxnLst/>
            <a:rect l="l" t="t" r="r" b="b"/>
            <a:pathLst>
              <a:path w="7130232" h="5704186">
                <a:moveTo>
                  <a:pt x="0" y="0"/>
                </a:moveTo>
                <a:lnTo>
                  <a:pt x="7130232" y="0"/>
                </a:lnTo>
                <a:lnTo>
                  <a:pt x="7130232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9750" y="6406207"/>
            <a:ext cx="8206859" cy="3337456"/>
          </a:xfrm>
          <a:custGeom>
            <a:avLst/>
            <a:gdLst/>
            <a:ahLst/>
            <a:cxnLst/>
            <a:rect l="l" t="t" r="r" b="b"/>
            <a:pathLst>
              <a:path w="8206859" h="3337456">
                <a:moveTo>
                  <a:pt x="0" y="0"/>
                </a:moveTo>
                <a:lnTo>
                  <a:pt x="8206860" y="0"/>
                </a:lnTo>
                <a:lnTo>
                  <a:pt x="8206860" y="3337456"/>
                </a:lnTo>
                <a:lnTo>
                  <a:pt x="0" y="3337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Expressions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Action units (AUs) and emotions such as anger and fear were extracted using Py-Feat to model micro expressions.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63096"/>
              </p:ext>
            </p:extLst>
          </p:nvPr>
        </p:nvGraphicFramePr>
        <p:xfrm>
          <a:off x="603293" y="1674522"/>
          <a:ext cx="15781984" cy="8569925"/>
        </p:xfrm>
        <a:graphic>
          <a:graphicData uri="http://schemas.openxmlformats.org/drawingml/2006/table">
            <a:tbl>
              <a:tblPr/>
              <a:tblGrid>
                <a:gridCol w="484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7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321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Best 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63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kernel = ‘poly’, degree = 2,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 = 1, coef0 = 0.5, 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gamma = ‘auto'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54.1%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27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criterion = ‘gini’, Splitter = ‘best’,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Max_depth = None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62.5%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84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n_estimators = 1500, max_leaf_nodes = 10, max_depth=50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66.7%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6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max_depth = 6, n_estimators = 100,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booster = ‘gbtree’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75%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Expressions Modality Results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293" y="4864613"/>
            <a:ext cx="8663744" cy="4187972"/>
          </a:xfrm>
          <a:custGeom>
            <a:avLst/>
            <a:gdLst/>
            <a:ahLst/>
            <a:cxnLst/>
            <a:rect l="l" t="t" r="r" b="b"/>
            <a:pathLst>
              <a:path w="8663744" h="4187972">
                <a:moveTo>
                  <a:pt x="0" y="0"/>
                </a:moveTo>
                <a:lnTo>
                  <a:pt x="8663744" y="0"/>
                </a:lnTo>
                <a:lnTo>
                  <a:pt x="8663744" y="4187972"/>
                </a:lnTo>
                <a:lnTo>
                  <a:pt x="0" y="418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80429" y="4969819"/>
            <a:ext cx="7278871" cy="4082766"/>
          </a:xfrm>
          <a:custGeom>
            <a:avLst/>
            <a:gdLst/>
            <a:ahLst/>
            <a:cxnLst/>
            <a:rect l="l" t="t" r="r" b="b"/>
            <a:pathLst>
              <a:path w="7278871" h="4082766">
                <a:moveTo>
                  <a:pt x="0" y="0"/>
                </a:moveTo>
                <a:lnTo>
                  <a:pt x="7278871" y="0"/>
                </a:lnTo>
                <a:lnTo>
                  <a:pt x="7278871" y="4082766"/>
                </a:lnTo>
                <a:lnTo>
                  <a:pt x="0" y="408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Text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Transcripts were cleaned using an NLP pipeline and then vectorized using TF-IDF or Glove.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Text Modality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390874"/>
              </p:ext>
            </p:extLst>
          </p:nvPr>
        </p:nvGraphicFramePr>
        <p:xfrm>
          <a:off x="603293" y="2025800"/>
          <a:ext cx="15747174" cy="6854174"/>
        </p:xfrm>
        <a:graphic>
          <a:graphicData uri="http://schemas.openxmlformats.org/drawingml/2006/table">
            <a:tbl>
              <a:tblPr/>
              <a:tblGrid>
                <a:gridCol w="362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1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4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8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43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Vectorizer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73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SGD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Alpha = 0.0001,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learning_rate = 'optimal'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70.8%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47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kernel = 'linear',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 = 10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1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ANN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learning_rate = 0.01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79.1%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43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Glove 100d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learning_rate = 0.01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70.8%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333" y="1016763"/>
            <a:ext cx="8554947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9053" y="2639930"/>
            <a:ext cx="9795132" cy="641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Can you always spot a lie?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The ability of humans to detect deception is limited to around 54%. 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Lies can have serious consequences in our personal and professional lives.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B5D80"/>
              </a:solidFill>
              <a:latin typeface="Roboto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075420" y="2716130"/>
            <a:ext cx="6912353" cy="5529882"/>
          </a:xfrm>
          <a:custGeom>
            <a:avLst/>
            <a:gdLst/>
            <a:ahLst/>
            <a:cxnLst/>
            <a:rect l="l" t="t" r="r" b="b"/>
            <a:pathLst>
              <a:path w="6912353" h="5529882">
                <a:moveTo>
                  <a:pt x="0" y="0"/>
                </a:moveTo>
                <a:lnTo>
                  <a:pt x="6912352" y="0"/>
                </a:lnTo>
                <a:lnTo>
                  <a:pt x="6912352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r="-1000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9232" y="5615883"/>
            <a:ext cx="6509674" cy="3642417"/>
          </a:xfrm>
          <a:custGeom>
            <a:avLst/>
            <a:gdLst/>
            <a:ahLst/>
            <a:cxnLst/>
            <a:rect l="l" t="t" r="r" b="b"/>
            <a:pathLst>
              <a:path w="6509674" h="3642417">
                <a:moveTo>
                  <a:pt x="0" y="0"/>
                </a:moveTo>
                <a:lnTo>
                  <a:pt x="6509674" y="0"/>
                </a:lnTo>
                <a:lnTo>
                  <a:pt x="6509674" y="3642417"/>
                </a:lnTo>
                <a:lnTo>
                  <a:pt x="0" y="3642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11935" y="5453085"/>
            <a:ext cx="9692162" cy="3805215"/>
          </a:xfrm>
          <a:custGeom>
            <a:avLst/>
            <a:gdLst/>
            <a:ahLst/>
            <a:cxnLst/>
            <a:rect l="l" t="t" r="r" b="b"/>
            <a:pathLst>
              <a:path w="9692162" h="3805215">
                <a:moveTo>
                  <a:pt x="0" y="0"/>
                </a:moveTo>
                <a:lnTo>
                  <a:pt x="9692163" y="0"/>
                </a:lnTo>
                <a:lnTo>
                  <a:pt x="9692163" y="3805215"/>
                </a:lnTo>
                <a:lnTo>
                  <a:pt x="0" y="380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Audio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STFT was applied to the audio signals to reduce noise artifacts, then MFCCs were extracted using </a:t>
            </a:r>
            <a:r>
              <a:rPr lang="en-US" sz="3999" dirty="0" err="1">
                <a:solidFill>
                  <a:srgbClr val="2B5D80"/>
                </a:solidFill>
                <a:latin typeface="Roboto"/>
              </a:rPr>
              <a:t>Librosa</a:t>
            </a:r>
            <a:r>
              <a:rPr lang="en-US" sz="3999" dirty="0">
                <a:solidFill>
                  <a:srgbClr val="2B5D8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Audio Modality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788876"/>
              </p:ext>
            </p:extLst>
          </p:nvPr>
        </p:nvGraphicFramePr>
        <p:xfrm>
          <a:off x="603293" y="2030084"/>
          <a:ext cx="15453262" cy="6781178"/>
        </p:xfrm>
        <a:graphic>
          <a:graphicData uri="http://schemas.openxmlformats.org/drawingml/2006/table">
            <a:tbl>
              <a:tblPr/>
              <a:tblGrid>
                <a:gridCol w="495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1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Number of MFCCs samples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70.8%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15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GRU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70.8%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18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Bi-LSTM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79.1%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Bi-LSTM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7386" y="3972713"/>
            <a:ext cx="6341357" cy="5524873"/>
          </a:xfrm>
          <a:custGeom>
            <a:avLst/>
            <a:gdLst/>
            <a:ahLst/>
            <a:cxnLst/>
            <a:rect l="l" t="t" r="r" b="b"/>
            <a:pathLst>
              <a:path w="6341357" h="5524873">
                <a:moveTo>
                  <a:pt x="0" y="0"/>
                </a:moveTo>
                <a:lnTo>
                  <a:pt x="6341357" y="0"/>
                </a:lnTo>
                <a:lnTo>
                  <a:pt x="6341357" y="5524873"/>
                </a:lnTo>
                <a:lnTo>
                  <a:pt x="0" y="5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9852" y="6600317"/>
            <a:ext cx="10062873" cy="2897269"/>
          </a:xfrm>
          <a:custGeom>
            <a:avLst/>
            <a:gdLst/>
            <a:ahLst/>
            <a:cxnLst/>
            <a:rect l="l" t="t" r="r" b="b"/>
            <a:pathLst>
              <a:path w="10062873" h="2897269">
                <a:moveTo>
                  <a:pt x="0" y="0"/>
                </a:moveTo>
                <a:lnTo>
                  <a:pt x="10062873" y="0"/>
                </a:lnTo>
                <a:lnTo>
                  <a:pt x="10062873" y="2897269"/>
                </a:lnTo>
                <a:lnTo>
                  <a:pt x="0" y="2897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Predictions from single modalities were combined using late fusion techniques such as weighted average and majority voting.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49344"/>
              </p:ext>
            </p:extLst>
          </p:nvPr>
        </p:nvGraphicFramePr>
        <p:xfrm>
          <a:off x="603293" y="2025800"/>
          <a:ext cx="15921205" cy="7064041"/>
        </p:xfrm>
        <a:graphic>
          <a:graphicData uri="http://schemas.openxmlformats.org/drawingml/2006/table">
            <a:tbl>
              <a:tblPr/>
              <a:tblGrid>
                <a:gridCol w="486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22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Fusion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48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A+V+T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Majority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95.8%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2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Weighted Average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 = [0.15, 0.5, 0.35]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91.6%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87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A+V+T+E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Majority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91.6%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2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A+V+T+E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Weighted Average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 = [0.25, 0.25, 0.25, 0.25]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87.5%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Competitive Analysis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91365"/>
              </p:ext>
            </p:extLst>
          </p:nvPr>
        </p:nvGraphicFramePr>
        <p:xfrm>
          <a:off x="469259" y="1661080"/>
          <a:ext cx="15921205" cy="8364776"/>
        </p:xfrm>
        <a:graphic>
          <a:graphicData uri="http://schemas.openxmlformats.org/drawingml/2006/table">
            <a:tbl>
              <a:tblPr/>
              <a:tblGrid>
                <a:gridCol w="377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5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7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42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Citation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Methodolgy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Best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984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da-DK" sz="2799" dirty="0">
                          <a:solidFill>
                            <a:srgbClr val="000000"/>
                          </a:solidFill>
                          <a:latin typeface="Roboto"/>
                        </a:rPr>
                        <a:t>Ahmed, Hammad Ud Din, et al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. (2021)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FACS with LSTM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89.4%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19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Mathur, Leena, and Maja J.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Roboto"/>
                        </a:rPr>
                        <a:t>Matarić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 (2020)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Visual and vocal features with AdaBoost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84%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183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Krishnamurthy,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Roboto"/>
                        </a:rPr>
                        <a:t>Gangeshwar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, et al</a:t>
                      </a:r>
                      <a:endParaRPr lang="en-US" sz="1100" dirty="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(2018)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Early fusion with visual, vocal and linguistic features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96.1%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669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Proposed method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Late fusion with visual, vocal and linguistic features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95.8%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3469" y="1150708"/>
            <a:ext cx="7820282" cy="7820282"/>
          </a:xfrm>
          <a:custGeom>
            <a:avLst/>
            <a:gdLst/>
            <a:ahLst/>
            <a:cxnLst/>
            <a:rect l="l" t="t" r="r" b="b"/>
            <a:pathLst>
              <a:path w="7820282" h="7820282">
                <a:moveTo>
                  <a:pt x="0" y="0"/>
                </a:moveTo>
                <a:lnTo>
                  <a:pt x="7820282" y="0"/>
                </a:lnTo>
                <a:lnTo>
                  <a:pt x="7820282" y="7820283"/>
                </a:lnTo>
                <a:lnTo>
                  <a:pt x="0" y="782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956584"/>
            <a:ext cx="1047221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Roboto Bold"/>
              </a:rPr>
              <a:t>Demo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_demo">
            <a:hlinkClick r:id="" action="ppaction://media"/>
            <a:extLst>
              <a:ext uri="{FF2B5EF4-FFF2-40B4-BE49-F238E27FC236}">
                <a16:creationId xmlns:a16="http://schemas.microsoft.com/office/drawing/2014/main" id="{BB035E9E-8DA2-E4AE-2EA3-52981F3FA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88"/>
            <a:ext cx="18264554" cy="102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Challenges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225" y="2586754"/>
            <a:ext cx="16427264" cy="63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Challenge: In Real-Life Deception Detection Dataset, same subjects often reappear in multiple videos with consistent behavior, risking bias. Disproportionate gender representation in deceptive videos adds to potential bias with random dataset splits.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Solution: Manually create training and testing sets with new unseen subjects in the test set and ensure equal gender distribution to mitigate bias.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Challenges (cont.)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7229"/>
            <a:ext cx="16427264" cy="569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Challenge: Varied video quality, with some videos featuring multiple subjects, and others being unusable due to poor visibility or inadequate audio quality In Real-Life Deception Detection Dataset.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Solution: Edit videos to isolate individual subjects and remove completely unusable footage to ensure data quality.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7229"/>
            <a:ext cx="16427264" cy="713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Our AI-driven application leverages advanced machine learning algorithms to analyze  behavioral and linguistic cues, providing a highly accurate method for detecting deception.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Unlike traditional methods, it requires no specialized hardware, making it more accessible, cost-effective, and a scalable method for detecting deception.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2800" y="2705100"/>
            <a:ext cx="6912353" cy="5529882"/>
          </a:xfrm>
          <a:custGeom>
            <a:avLst/>
            <a:gdLst/>
            <a:ahLst/>
            <a:cxnLst/>
            <a:rect l="l" t="t" r="r" b="b"/>
            <a:pathLst>
              <a:path w="6912353" h="5529882">
                <a:moveTo>
                  <a:pt x="0" y="0"/>
                </a:moveTo>
                <a:lnTo>
                  <a:pt x="6912353" y="0"/>
                </a:lnTo>
                <a:lnTo>
                  <a:pt x="6912353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r="-1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0333" y="1016763"/>
            <a:ext cx="1276210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Problem Definition &amp; Motivation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3324324"/>
            <a:ext cx="9220200" cy="4257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Traditional methods, like polygraph tests, are unreliable and invasive.</a:t>
            </a:r>
          </a:p>
          <a:p>
            <a:pPr marL="431799" lvl="1">
              <a:lnSpc>
                <a:spcPts val="5599"/>
              </a:lnSpc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An accurate, non-invasive AI method for deception detection could significantly impact various fields.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225" y="2548654"/>
            <a:ext cx="15132697" cy="763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Expanding the training dataset with more diverse videos to improve generalizability.</a:t>
            </a:r>
          </a:p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Experimenting with other multimodal fusion techniques such as Early Fusion.</a:t>
            </a: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Developing real-time analysis capabilities.</a:t>
            </a: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47900"/>
            <a:ext cx="16563975" cy="8892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Perez-Rosas, V.,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Abouelenien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Mihalcea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R.,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Burzo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M.: Deception detection using real-life trial data. In: Proceedings of the 2015 ACM on International Conference on Multimodal Interaction, ACM (2015).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 err="1">
                <a:solidFill>
                  <a:srgbClr val="2B5D80"/>
                </a:solidFill>
                <a:latin typeface="Roboto"/>
              </a:rPr>
              <a:t>Şen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M.U., Perez-Rosas, V.,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Yanikoglu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B.,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Abouelenien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Burzo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 and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Mihalcea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R., 2020. Multimodal deception detection using real-life trial data. IEEE Transactions on Affective Computing, 13(1), pp.306-319.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 err="1">
                <a:solidFill>
                  <a:srgbClr val="2B5D80"/>
                </a:solidFill>
                <a:latin typeface="Roboto"/>
              </a:rPr>
              <a:t>Bareeda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E.F., Mohan, B.S. and Muneer, K.A., 2021, May. Lie detection using speech processing techniques. In Journal of Physics: Conference Series (Vol. 1921, No. 1, p. 012028). IOP Publishing.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Ahmed, H.U.D., Bajwa, U.I., Zhang, F. and Anwar, M.W., 2021. Deception detection in videos using the facial action coding system.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arXiv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 preprint arXiv:2105.13659.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Mathur, L. and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Matarić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M.J., 2020, October. Introducing representations of facial affect in automated multimodal deception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detec-tion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. In Proceedings of the 2020 International Conference on Multimodal Interaction (pp. 305-314).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403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References (cont.)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47900"/>
            <a:ext cx="16563975" cy="8030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Rill-García, R., Jair Escalante, H., Villasenor-Pineda, L. and Reyes-Meza, V., 2019. High-level features for multimodal deception detection in videos. In Proceedings of the IEEE/CVF Conference on Computer Vision and Pattern Recognition Workshops (pp. 0-0). 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S. Feng, R. Banerjee, and Y. Choi. Syntactic stylometry for deception detection. In Proceedings of the 50th Annual Meeting of the Association for Computational Linguistics: Short Papers - Volume 2, ACL ’12, pages 171–175, Stroudsburg, PA, USA, 2012. Association for Computational Linguistics.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 err="1">
                <a:solidFill>
                  <a:srgbClr val="2B5D80"/>
                </a:solidFill>
                <a:latin typeface="Roboto"/>
              </a:rPr>
              <a:t>Barathi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C.S., 2016. Lie detection based on facial micro expression body language and speech analysis. International Journal of Engineering Research &amp; Technology, 5(2), pp.337- 343. 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T. Yang, G.-M. Liu, and S. C.-H. . Huang, “Multimodal Deception Detection in Videos via Analyzing Emotional State-based Feature,” arXiv:2104.08373 [cs], Apr. 2021.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H. Karimi, J. Tang, and Y. Li, “Toward End-to-End Deception Detection in Videos,” IEEE Xplore, Dec. 01, 2018.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3001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80108" y="1358656"/>
            <a:ext cx="7569687" cy="7569687"/>
          </a:xfrm>
          <a:custGeom>
            <a:avLst/>
            <a:gdLst/>
            <a:ahLst/>
            <a:cxnLst/>
            <a:rect l="l" t="t" r="r" b="b"/>
            <a:pathLst>
              <a:path w="7569687" h="7569687">
                <a:moveTo>
                  <a:pt x="0" y="0"/>
                </a:moveTo>
                <a:lnTo>
                  <a:pt x="7569688" y="0"/>
                </a:lnTo>
                <a:lnTo>
                  <a:pt x="7569688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554807"/>
            <a:ext cx="6956263" cy="558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353"/>
              </a:lnSpc>
            </a:pPr>
            <a:r>
              <a:rPr lang="en-US" sz="14952" spc="-1435">
                <a:solidFill>
                  <a:srgbClr val="156669"/>
                </a:solidFill>
                <a:latin typeface="Roboto"/>
              </a:rPr>
              <a:t>Thank you very much!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2769" y="2193073"/>
            <a:ext cx="6782056" cy="6139968"/>
            <a:chOff x="0" y="0"/>
            <a:chExt cx="5580380" cy="5052060"/>
          </a:xfrm>
        </p:grpSpPr>
        <p:sp>
          <p:nvSpPr>
            <p:cNvPr id="3" name="Freeform 3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25445" r="-254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6149" y="1069760"/>
            <a:ext cx="7794590" cy="110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Objective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7099" y="3003550"/>
            <a:ext cx="11111804" cy="425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Our goal in this project was to create a Multimodal deception detection web app that integrates information from multiple modalities such as verbal, nonverbal, physiological, and contextual cues to detect deception.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1598" y="81581"/>
            <a:ext cx="9267511" cy="10329183"/>
          </a:xfrm>
          <a:custGeom>
            <a:avLst/>
            <a:gdLst/>
            <a:ahLst/>
            <a:cxnLst/>
            <a:rect l="l" t="t" r="r" b="b"/>
            <a:pathLst>
              <a:path w="9267511" h="10329183">
                <a:moveTo>
                  <a:pt x="0" y="0"/>
                </a:moveTo>
                <a:lnTo>
                  <a:pt x="9267511" y="0"/>
                </a:lnTo>
                <a:lnTo>
                  <a:pt x="9267511" y="10329183"/>
                </a:lnTo>
                <a:lnTo>
                  <a:pt x="0" y="1032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2880484" y="276576"/>
            <a:ext cx="14148585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System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3372" y="1531897"/>
            <a:ext cx="5538750" cy="83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5D80"/>
                </a:solidFill>
                <a:latin typeface="Roboto Bold"/>
              </a:rPr>
              <a:t>Model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895350"/>
            <a:ext cx="952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90676" y="2212237"/>
            <a:ext cx="10912095" cy="7598051"/>
          </a:xfrm>
          <a:custGeom>
            <a:avLst/>
            <a:gdLst/>
            <a:ahLst/>
            <a:cxnLst/>
            <a:rect l="l" t="t" r="r" b="b"/>
            <a:pathLst>
              <a:path w="10912095" h="7598051">
                <a:moveTo>
                  <a:pt x="0" y="0"/>
                </a:moveTo>
                <a:lnTo>
                  <a:pt x="10912095" y="0"/>
                </a:lnTo>
                <a:lnTo>
                  <a:pt x="10912095" y="7598052"/>
                </a:lnTo>
                <a:lnTo>
                  <a:pt x="0" y="759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1568462" y="276576"/>
            <a:ext cx="1414858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System Architecture (cont.)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272" y="1531897"/>
            <a:ext cx="6299512" cy="83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5D80"/>
                </a:solidFill>
                <a:latin typeface="Roboto Bold"/>
              </a:rPr>
              <a:t>Web App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1532" y="895350"/>
            <a:ext cx="12565715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Phases Description </a:t>
            </a:r>
          </a:p>
          <a:p>
            <a:pPr marL="0" lvl="0" indent="0" algn="l">
              <a:lnSpc>
                <a:spcPts val="8959"/>
              </a:lnSpc>
            </a:pPr>
            <a:endParaRPr lang="en-US" sz="6399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0107" y="2732877"/>
            <a:ext cx="14925673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Video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Expressions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Text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Audio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Multimodal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Web Application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2315002" y="4158027"/>
            <a:ext cx="5068271" cy="6073092"/>
          </a:xfrm>
          <a:custGeom>
            <a:avLst/>
            <a:gdLst/>
            <a:ahLst/>
            <a:cxnLst/>
            <a:rect l="l" t="t" r="r" b="b"/>
            <a:pathLst>
              <a:path w="5068271" h="6073092">
                <a:moveTo>
                  <a:pt x="0" y="0"/>
                </a:moveTo>
                <a:lnTo>
                  <a:pt x="5068271" y="0"/>
                </a:lnTo>
                <a:lnTo>
                  <a:pt x="5068271" y="6073092"/>
                </a:lnTo>
                <a:lnTo>
                  <a:pt x="0" y="607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974" y="4325758"/>
            <a:ext cx="6528579" cy="4349666"/>
          </a:xfrm>
          <a:custGeom>
            <a:avLst/>
            <a:gdLst/>
            <a:ahLst/>
            <a:cxnLst/>
            <a:rect l="l" t="t" r="r" b="b"/>
            <a:pathLst>
              <a:path w="6528579" h="4349666">
                <a:moveTo>
                  <a:pt x="0" y="0"/>
                </a:moveTo>
                <a:lnTo>
                  <a:pt x="6528579" y="0"/>
                </a:lnTo>
                <a:lnTo>
                  <a:pt x="6528579" y="4349665"/>
                </a:lnTo>
                <a:lnTo>
                  <a:pt x="0" y="434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74223" y="4325758"/>
            <a:ext cx="8285077" cy="4349666"/>
          </a:xfrm>
          <a:custGeom>
            <a:avLst/>
            <a:gdLst/>
            <a:ahLst/>
            <a:cxnLst/>
            <a:rect l="l" t="t" r="r" b="b"/>
            <a:pathLst>
              <a:path w="8285077" h="4349666">
                <a:moveTo>
                  <a:pt x="0" y="0"/>
                </a:moveTo>
                <a:lnTo>
                  <a:pt x="8285077" y="0"/>
                </a:lnTo>
                <a:lnTo>
                  <a:pt x="8285077" y="4349665"/>
                </a:lnTo>
                <a:lnTo>
                  <a:pt x="0" y="4349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0974" y="899544"/>
            <a:ext cx="7446226" cy="110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dirty="0">
                <a:solidFill>
                  <a:srgbClr val="156669"/>
                </a:solidFill>
                <a:latin typeface="Roboto Bold"/>
              </a:rPr>
              <a:t>1. Video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0974" y="2280514"/>
            <a:ext cx="161487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When people lie, they exhibit involuntary expressions and movements.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1738</Words>
  <Application>Microsoft Office PowerPoint</Application>
  <PresentationFormat>Custom</PresentationFormat>
  <Paragraphs>273</Paragraphs>
  <Slides>43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Roboto Bold</vt:lpstr>
      <vt:lpstr>Roboto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Seminar 3 Presentation v1.0 (multi-modal deception detection system)</dc:title>
  <cp:lastModifiedBy>مينا اشرف ميخائيل صالح</cp:lastModifiedBy>
  <cp:revision>37</cp:revision>
  <dcterms:created xsi:type="dcterms:W3CDTF">2006-08-16T00:00:00Z</dcterms:created>
  <dcterms:modified xsi:type="dcterms:W3CDTF">2024-06-30T15:55:03Z</dcterms:modified>
  <dc:identifier>DAGJcP_Ylvk</dc:identifier>
</cp:coreProperties>
</file>